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1"/>
  </p:notesMasterIdLst>
  <p:sldIdLst>
    <p:sldId id="256" r:id="rId2"/>
    <p:sldId id="257" r:id="rId3"/>
    <p:sldId id="284" r:id="rId4"/>
    <p:sldId id="285" r:id="rId5"/>
    <p:sldId id="288" r:id="rId6"/>
    <p:sldId id="286" r:id="rId7"/>
    <p:sldId id="287" r:id="rId8"/>
    <p:sldId id="289" r:id="rId9"/>
    <p:sldId id="262" r:id="rId10"/>
  </p:sldIdLst>
  <p:sldSz cx="9144000" cy="5143500" type="screen16x9"/>
  <p:notesSz cx="6858000" cy="9144000"/>
  <p:embeddedFontLst>
    <p:embeddedFont>
      <p:font typeface="Arvo" panose="020B0604020202020204" charset="0"/>
      <p:regular r:id="rId12"/>
      <p:bold r:id="rId13"/>
      <p:italic r:id="rId14"/>
      <p:boldItalic r:id="rId15"/>
    </p:embeddedFont>
    <p:embeddedFont>
      <p:font typeface="Roboto Condensed" panose="020B0604020202020204" charset="0"/>
      <p:regular r:id="rId16"/>
      <p:bold r:id="rId17"/>
      <p:italic r:id="rId18"/>
      <p:boldItalic r:id="rId19"/>
    </p:embeddedFont>
    <p:embeddedFont>
      <p:font typeface="Roboto Condensed Light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5378"/>
    <a:srgbClr val="FF9800"/>
    <a:srgbClr val="C7D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A3933D0-2BC1-4545-9D44-E9E6356679DF}">
  <a:tblStyle styleId="{3A3933D0-2BC1-4545-9D44-E9E6356679D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8690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5446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2243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42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6139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5481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164" name="Google Shape;164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65" name="Google Shape;165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" name="Google Shape;166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Google Shape;167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Google Shape;170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2" name="Google Shape;172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73" name="Google Shape;173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" name="Google Shape;174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Google Shape;175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" name="Google Shape;177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Google Shape;178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7093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8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dirty="0"/>
              <a:t>PROGEP NA PRÁTICA </a:t>
            </a:r>
            <a:br>
              <a:rPr lang="en" sz="3000" dirty="0"/>
            </a:br>
            <a:r>
              <a:rPr lang="en" dirty="0"/>
              <a:t>Banco de Professor </a:t>
            </a:r>
            <a:br>
              <a:rPr lang="en" dirty="0"/>
            </a:br>
            <a:r>
              <a:rPr lang="en" dirty="0"/>
              <a:t>Equivalente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FUNDAMENTAÇÃO LEGAL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579658" y="1744425"/>
            <a:ext cx="8298528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i="0" u="none" strike="noStrike" dirty="0">
                <a:solidFill>
                  <a:srgbClr val="000000"/>
                </a:solidFill>
                <a:effectLst/>
                <a:latin typeface="+mj-lt"/>
              </a:rPr>
              <a:t>Decreto nº 7.485, de 18/05/11</a:t>
            </a:r>
            <a:endParaRPr lang="pt-BR" sz="1800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Elipse 7">
            <a:extLst>
              <a:ext uri="{FF2B5EF4-FFF2-40B4-BE49-F238E27FC236}">
                <a16:creationId xmlns:a16="http://schemas.microsoft.com/office/drawing/2014/main" id="{D5B5D49A-7744-4742-A93F-65B0AEA394EC}"/>
              </a:ext>
            </a:extLst>
          </p:cNvPr>
          <p:cNvSpPr/>
          <p:nvPr/>
        </p:nvSpPr>
        <p:spPr>
          <a:xfrm>
            <a:off x="602724" y="2579728"/>
            <a:ext cx="1544668" cy="15860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Magistério Superior</a:t>
            </a:r>
            <a:endParaRPr lang="pt-BR" dirty="0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5DB144F1-1255-4274-97DD-FC55A745B70C}"/>
              </a:ext>
            </a:extLst>
          </p:cNvPr>
          <p:cNvSpPr/>
          <p:nvPr/>
        </p:nvSpPr>
        <p:spPr>
          <a:xfrm>
            <a:off x="2624431" y="2622375"/>
            <a:ext cx="1544668" cy="15860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Titulares-Livres</a:t>
            </a:r>
            <a:endParaRPr lang="pt-BR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58781274-50A2-40C6-A28A-2462770E3E4B}"/>
              </a:ext>
            </a:extLst>
          </p:cNvPr>
          <p:cNvSpPr/>
          <p:nvPr/>
        </p:nvSpPr>
        <p:spPr>
          <a:xfrm>
            <a:off x="4572000" y="2622375"/>
            <a:ext cx="1544668" cy="15860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Substitutos</a:t>
            </a:r>
            <a:endParaRPr lang="pt-BR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F76F3AEF-858E-40DB-9D08-68683F8B2233}"/>
              </a:ext>
            </a:extLst>
          </p:cNvPr>
          <p:cNvSpPr/>
          <p:nvPr/>
        </p:nvSpPr>
        <p:spPr>
          <a:xfrm>
            <a:off x="6668454" y="2579728"/>
            <a:ext cx="1544668" cy="15860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Visitantes</a:t>
            </a:r>
            <a:endParaRPr lang="pt-BR" dirty="0"/>
          </a:p>
        </p:txBody>
      </p:sp>
      <p:sp>
        <p:nvSpPr>
          <p:cNvPr id="9" name="Sinal de Adição 8">
            <a:extLst>
              <a:ext uri="{FF2B5EF4-FFF2-40B4-BE49-F238E27FC236}">
                <a16:creationId xmlns:a16="http://schemas.microsoft.com/office/drawing/2014/main" id="{5665E0C2-2629-48D0-830C-517A994FDBEC}"/>
              </a:ext>
            </a:extLst>
          </p:cNvPr>
          <p:cNvSpPr/>
          <p:nvPr/>
        </p:nvSpPr>
        <p:spPr>
          <a:xfrm>
            <a:off x="2232092" y="3147785"/>
            <a:ext cx="307639" cy="3525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Sinal de Adição 33">
            <a:extLst>
              <a:ext uri="{FF2B5EF4-FFF2-40B4-BE49-F238E27FC236}">
                <a16:creationId xmlns:a16="http://schemas.microsoft.com/office/drawing/2014/main" id="{AE72BC15-29CF-483F-B723-93422823FA8B}"/>
              </a:ext>
            </a:extLst>
          </p:cNvPr>
          <p:cNvSpPr/>
          <p:nvPr/>
        </p:nvSpPr>
        <p:spPr>
          <a:xfrm>
            <a:off x="4226830" y="3135485"/>
            <a:ext cx="307639" cy="3525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Sinal de Adição 34">
            <a:extLst>
              <a:ext uri="{FF2B5EF4-FFF2-40B4-BE49-F238E27FC236}">
                <a16:creationId xmlns:a16="http://schemas.microsoft.com/office/drawing/2014/main" id="{6724ED5F-85F6-4FA1-8035-59960F76685F}"/>
              </a:ext>
            </a:extLst>
          </p:cNvPr>
          <p:cNvSpPr/>
          <p:nvPr/>
        </p:nvSpPr>
        <p:spPr>
          <a:xfrm>
            <a:off x="6249758" y="3196492"/>
            <a:ext cx="307639" cy="3525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EF6D18F-F0AF-4E7C-8A4D-86DF2E2F73F6}"/>
              </a:ext>
            </a:extLst>
          </p:cNvPr>
          <p:cNvSpPr txBox="1"/>
          <p:nvPr/>
        </p:nvSpPr>
        <p:spPr>
          <a:xfrm>
            <a:off x="2254876" y="4540427"/>
            <a:ext cx="4054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Unidade: </a:t>
            </a:r>
            <a:r>
              <a:rPr lang="pt-BR" sz="2000" b="1" dirty="0"/>
              <a:t>Professor-Equivalente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FATORES DE CONVERSÃO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92DF3661-2FFC-4EE1-8DA7-8B53A5D1F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346345"/>
              </p:ext>
            </p:extLst>
          </p:nvPr>
        </p:nvGraphicFramePr>
        <p:xfrm>
          <a:off x="338886" y="2178268"/>
          <a:ext cx="8397490" cy="1754754"/>
        </p:xfrm>
        <a:graphic>
          <a:graphicData uri="http://schemas.openxmlformats.org/drawingml/2006/table">
            <a:tbl>
              <a:tblPr firstRow="1" bandRow="1">
                <a:tableStyleId>{3A3933D0-2BC1-4545-9D44-E9E6356679DF}</a:tableStyleId>
              </a:tblPr>
              <a:tblGrid>
                <a:gridCol w="1679498">
                  <a:extLst>
                    <a:ext uri="{9D8B030D-6E8A-4147-A177-3AD203B41FA5}">
                      <a16:colId xmlns:a16="http://schemas.microsoft.com/office/drawing/2014/main" val="1635982509"/>
                    </a:ext>
                  </a:extLst>
                </a:gridCol>
                <a:gridCol w="1679498">
                  <a:extLst>
                    <a:ext uri="{9D8B030D-6E8A-4147-A177-3AD203B41FA5}">
                      <a16:colId xmlns:a16="http://schemas.microsoft.com/office/drawing/2014/main" val="1703859750"/>
                    </a:ext>
                  </a:extLst>
                </a:gridCol>
                <a:gridCol w="1679498">
                  <a:extLst>
                    <a:ext uri="{9D8B030D-6E8A-4147-A177-3AD203B41FA5}">
                      <a16:colId xmlns:a16="http://schemas.microsoft.com/office/drawing/2014/main" val="572958919"/>
                    </a:ext>
                  </a:extLst>
                </a:gridCol>
                <a:gridCol w="1679498">
                  <a:extLst>
                    <a:ext uri="{9D8B030D-6E8A-4147-A177-3AD203B41FA5}">
                      <a16:colId xmlns:a16="http://schemas.microsoft.com/office/drawing/2014/main" val="1729646266"/>
                    </a:ext>
                  </a:extLst>
                </a:gridCol>
                <a:gridCol w="1679498">
                  <a:extLst>
                    <a:ext uri="{9D8B030D-6E8A-4147-A177-3AD203B41FA5}">
                      <a16:colId xmlns:a16="http://schemas.microsoft.com/office/drawing/2014/main" val="1356800653"/>
                    </a:ext>
                  </a:extLst>
                </a:gridCol>
              </a:tblGrid>
              <a:tr h="557586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Magistério Superior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Titular-Livre</a:t>
                      </a:r>
                    </a:p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1"/>
                          </a:solidFill>
                          <a:latin typeface="+mj-lt"/>
                          <a:ea typeface="Roboto Condensed"/>
                          <a:cs typeface="Roboto Condensed"/>
                          <a:sym typeface="Roboto Condensed"/>
                        </a:rPr>
                        <a:t>Substitutos</a:t>
                      </a:r>
                    </a:p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  <a:latin typeface="+mj-lt"/>
                        </a:rPr>
                        <a:t>Visitantes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5886770"/>
                  </a:ext>
                </a:extLst>
              </a:tr>
              <a:tr h="399056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3,52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400384"/>
                  </a:ext>
                </a:extLst>
              </a:tr>
              <a:tr h="399056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40H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2,13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317492"/>
                  </a:ext>
                </a:extLst>
              </a:tr>
              <a:tr h="399056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280486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68309896-3EC4-4885-B785-B35836703E03}"/>
              </a:ext>
            </a:extLst>
          </p:cNvPr>
          <p:cNvSpPr txBox="1"/>
          <p:nvPr/>
        </p:nvSpPr>
        <p:spPr>
          <a:xfrm>
            <a:off x="293683" y="3980285"/>
            <a:ext cx="4278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j-lt"/>
              </a:rPr>
              <a:t>Fonte: </a:t>
            </a:r>
            <a:r>
              <a:rPr lang="pt-BR" dirty="0">
                <a:solidFill>
                  <a:srgbClr val="000000"/>
                </a:solidFill>
                <a:latin typeface="+mj-lt"/>
              </a:rPr>
              <a:t>Portaria Interministerial n° 197, de 08/05/20</a:t>
            </a:r>
            <a:r>
              <a:rPr lang="pt-BR" sz="1200" dirty="0">
                <a:solidFill>
                  <a:srgbClr val="000000"/>
                </a:solidFill>
                <a:latin typeface="+mj-lt"/>
              </a:rPr>
              <a:t>.</a:t>
            </a:r>
            <a:endParaRPr lang="pt-BR" dirty="0"/>
          </a:p>
          <a:p>
            <a:endParaRPr lang="pt-BR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9DD27D77-95D5-488A-8392-06A103CC16E1}"/>
              </a:ext>
            </a:extLst>
          </p:cNvPr>
          <p:cNvSpPr txBox="1"/>
          <p:nvPr/>
        </p:nvSpPr>
        <p:spPr>
          <a:xfrm>
            <a:off x="293682" y="1867361"/>
            <a:ext cx="4544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j-lt"/>
              </a:rPr>
              <a:t>Tabela 1 – Fatores do Banco de Professor Equivalente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801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 BANCO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165690" y="4340646"/>
            <a:ext cx="4714655" cy="3505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dirty="0">
                <a:solidFill>
                  <a:srgbClr val="000000"/>
                </a:solidFill>
                <a:latin typeface="+mj-lt"/>
              </a:rPr>
              <a:t>Fonte: Portaria Interministerial n° 316, de 09/10/17.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500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4C95536-5A11-4321-8C22-59A346963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549747"/>
              </p:ext>
            </p:extLst>
          </p:nvPr>
        </p:nvGraphicFramePr>
        <p:xfrm>
          <a:off x="358733" y="1949720"/>
          <a:ext cx="8619577" cy="2424124"/>
        </p:xfrm>
        <a:graphic>
          <a:graphicData uri="http://schemas.openxmlformats.org/drawingml/2006/table">
            <a:tbl>
              <a:tblPr firstRow="1" bandRow="1">
                <a:tableStyleId>{3A3933D0-2BC1-4545-9D44-E9E6356679DF}</a:tableStyleId>
              </a:tblPr>
              <a:tblGrid>
                <a:gridCol w="820889">
                  <a:extLst>
                    <a:ext uri="{9D8B030D-6E8A-4147-A177-3AD203B41FA5}">
                      <a16:colId xmlns:a16="http://schemas.microsoft.com/office/drawing/2014/main" val="3901653825"/>
                    </a:ext>
                  </a:extLst>
                </a:gridCol>
                <a:gridCol w="1134176">
                  <a:extLst>
                    <a:ext uri="{9D8B030D-6E8A-4147-A177-3AD203B41FA5}">
                      <a16:colId xmlns:a16="http://schemas.microsoft.com/office/drawing/2014/main" val="3498292127"/>
                    </a:ext>
                  </a:extLst>
                </a:gridCol>
                <a:gridCol w="902107">
                  <a:extLst>
                    <a:ext uri="{9D8B030D-6E8A-4147-A177-3AD203B41FA5}">
                      <a16:colId xmlns:a16="http://schemas.microsoft.com/office/drawing/2014/main" val="3050364200"/>
                    </a:ext>
                  </a:extLst>
                </a:gridCol>
                <a:gridCol w="888225">
                  <a:extLst>
                    <a:ext uri="{9D8B030D-6E8A-4147-A177-3AD203B41FA5}">
                      <a16:colId xmlns:a16="http://schemas.microsoft.com/office/drawing/2014/main" val="4218772496"/>
                    </a:ext>
                  </a:extLst>
                </a:gridCol>
                <a:gridCol w="974836">
                  <a:extLst>
                    <a:ext uri="{9D8B030D-6E8A-4147-A177-3AD203B41FA5}">
                      <a16:colId xmlns:a16="http://schemas.microsoft.com/office/drawing/2014/main" val="1258559625"/>
                    </a:ext>
                  </a:extLst>
                </a:gridCol>
                <a:gridCol w="974836">
                  <a:extLst>
                    <a:ext uri="{9D8B030D-6E8A-4147-A177-3AD203B41FA5}">
                      <a16:colId xmlns:a16="http://schemas.microsoft.com/office/drawing/2014/main" val="2136964489"/>
                    </a:ext>
                  </a:extLst>
                </a:gridCol>
                <a:gridCol w="974836">
                  <a:extLst>
                    <a:ext uri="{9D8B030D-6E8A-4147-A177-3AD203B41FA5}">
                      <a16:colId xmlns:a16="http://schemas.microsoft.com/office/drawing/2014/main" val="4197552853"/>
                    </a:ext>
                  </a:extLst>
                </a:gridCol>
                <a:gridCol w="974836">
                  <a:extLst>
                    <a:ext uri="{9D8B030D-6E8A-4147-A177-3AD203B41FA5}">
                      <a16:colId xmlns:a16="http://schemas.microsoft.com/office/drawing/2014/main" val="1717576086"/>
                    </a:ext>
                  </a:extLst>
                </a:gridCol>
                <a:gridCol w="974836">
                  <a:extLst>
                    <a:ext uri="{9D8B030D-6E8A-4147-A177-3AD203B41FA5}">
                      <a16:colId xmlns:a16="http://schemas.microsoft.com/office/drawing/2014/main" val="8597017"/>
                    </a:ext>
                  </a:extLst>
                </a:gridCol>
              </a:tblGrid>
              <a:tr h="1337060">
                <a:tc gridSpan="2"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Total Banco </a:t>
                      </a:r>
                    </a:p>
                    <a:p>
                      <a:pPr algn="ctr"/>
                      <a:r>
                        <a:rPr lang="pt-BR" b="0" dirty="0"/>
                        <a:t>Portaria Interministerial nº 399, de 13 de dezembro de 2016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Inclusão de novas vagas - 2017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Inclusão de novas vagas - 2018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Total Banco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081835"/>
                  </a:ext>
                </a:extLst>
              </a:tr>
              <a:tr h="617504"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TO TA 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Equivalência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Quantidade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Equivalência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Substitutos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Equivalência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Quantidade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Equivalência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0177014"/>
                  </a:ext>
                </a:extLst>
              </a:tr>
              <a:tr h="46956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2.471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3.851,19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40,31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4,80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2.500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3.896,30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0936223"/>
                  </a:ext>
                </a:extLst>
              </a:tr>
            </a:tbl>
          </a:graphicData>
        </a:graphic>
      </p:graphicFrame>
      <p:sp>
        <p:nvSpPr>
          <p:cNvPr id="21" name="CaixaDeTexto 20">
            <a:extLst>
              <a:ext uri="{FF2B5EF4-FFF2-40B4-BE49-F238E27FC236}">
                <a16:creationId xmlns:a16="http://schemas.microsoft.com/office/drawing/2014/main" id="{11DC375C-BF90-484A-96C0-D43525B5B6BF}"/>
              </a:ext>
            </a:extLst>
          </p:cNvPr>
          <p:cNvSpPr txBox="1"/>
          <p:nvPr/>
        </p:nvSpPr>
        <p:spPr>
          <a:xfrm>
            <a:off x="293683" y="1666007"/>
            <a:ext cx="87868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Tabela 2 – </a:t>
            </a:r>
            <a:r>
              <a:rPr lang="pt-BR" sz="1200" dirty="0" err="1">
                <a:solidFill>
                  <a:srgbClr val="162937"/>
                </a:solidFill>
                <a:latin typeface="rawline"/>
              </a:rPr>
              <a:t>BPEq</a:t>
            </a:r>
            <a:r>
              <a:rPr lang="pt-BR" sz="1200" dirty="0">
                <a:solidFill>
                  <a:srgbClr val="162937"/>
                </a:solidFill>
                <a:latin typeface="rawline"/>
              </a:rPr>
              <a:t> </a:t>
            </a:r>
            <a:r>
              <a:rPr lang="pt-BR" sz="1200" b="0" i="0" dirty="0">
                <a:solidFill>
                  <a:srgbClr val="162937"/>
                </a:solidFill>
                <a:effectLst/>
                <a:latin typeface="rawline"/>
              </a:rPr>
              <a:t>da Carreira do Magistério Superior e do Cargo Isolado de Professor Titular-Livre do Magistério Superior - UFC</a:t>
            </a:r>
            <a:endParaRPr lang="pt-BR" sz="1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2858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 BANCO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165690" y="4340646"/>
            <a:ext cx="4714655" cy="3505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dirty="0">
                <a:solidFill>
                  <a:srgbClr val="000000"/>
                </a:solidFill>
                <a:latin typeface="+mj-lt"/>
              </a:rPr>
              <a:t>Fonte: Portaria Interministerial n° 316, de 09/10/17.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500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1DC375C-BF90-484A-96C0-D43525B5B6BF}"/>
              </a:ext>
            </a:extLst>
          </p:cNvPr>
          <p:cNvSpPr txBox="1"/>
          <p:nvPr/>
        </p:nvSpPr>
        <p:spPr>
          <a:xfrm>
            <a:off x="293683" y="1666007"/>
            <a:ext cx="87868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Tabela 2 – </a:t>
            </a:r>
            <a:r>
              <a:rPr lang="pt-BR" sz="1200" dirty="0" err="1">
                <a:solidFill>
                  <a:srgbClr val="162937"/>
                </a:solidFill>
                <a:latin typeface="rawline"/>
              </a:rPr>
              <a:t>BPEq</a:t>
            </a:r>
            <a:r>
              <a:rPr lang="pt-BR" sz="1200" dirty="0">
                <a:solidFill>
                  <a:srgbClr val="162937"/>
                </a:solidFill>
                <a:latin typeface="rawline"/>
              </a:rPr>
              <a:t> </a:t>
            </a:r>
            <a:r>
              <a:rPr lang="pt-BR" sz="1200" b="0" i="0" dirty="0">
                <a:solidFill>
                  <a:srgbClr val="162937"/>
                </a:solidFill>
                <a:effectLst/>
                <a:latin typeface="rawline"/>
              </a:rPr>
              <a:t>da Carreira do Magistério Superior e do Cargo Isolado de Professor Titular-Livre do Magistério Superior - UFC</a:t>
            </a:r>
            <a:endParaRPr lang="pt-BR" sz="1200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E2379C3-E931-4412-B3A6-143BDD40999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326719" y="1932666"/>
            <a:ext cx="8639423" cy="244117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31F5CAF-087A-41B4-9A23-280CA75466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1928" y="3995768"/>
            <a:ext cx="781050" cy="342900"/>
          </a:xfrm>
          <a:prstGeom prst="rect">
            <a:avLst/>
          </a:prstGeom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8851E5A3-FA1C-406F-80F4-E777C1AE50DF}"/>
              </a:ext>
            </a:extLst>
          </p:cNvPr>
          <p:cNvSpPr/>
          <p:nvPr/>
        </p:nvSpPr>
        <p:spPr>
          <a:xfrm>
            <a:off x="7985051" y="3721395"/>
            <a:ext cx="981091" cy="81111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81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DADOS DA UFC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" name="Imagem 5">
            <a:extLst>
              <a:ext uri="{FF2B5EF4-FFF2-40B4-BE49-F238E27FC236}">
                <a16:creationId xmlns:a16="http://schemas.microsoft.com/office/drawing/2014/main" id="{5B2118FB-EDE3-4FCA-AEFC-D25281AE5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29070"/>
            <a:ext cx="9143999" cy="381443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79C190F9-97A1-4DB0-AF2B-38080C420457}"/>
              </a:ext>
            </a:extLst>
          </p:cNvPr>
          <p:cNvSpPr txBox="1"/>
          <p:nvPr/>
        </p:nvSpPr>
        <p:spPr>
          <a:xfrm>
            <a:off x="7132954" y="1052071"/>
            <a:ext cx="2222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Atualizado em 17/02/21</a:t>
            </a:r>
          </a:p>
        </p:txBody>
      </p:sp>
    </p:spTree>
    <p:extLst>
      <p:ext uri="{BB962C8B-B14F-4D97-AF65-F5344CB8AC3E}">
        <p14:creationId xmlns:p14="http://schemas.microsoft.com/office/powerpoint/2010/main" val="62806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DADOS DA UFC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Imagem 3">
            <a:extLst>
              <a:ext uri="{FF2B5EF4-FFF2-40B4-BE49-F238E27FC236}">
                <a16:creationId xmlns:a16="http://schemas.microsoft.com/office/drawing/2014/main" id="{15B4965B-ED99-4A06-8726-6392DC254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3" y="1476248"/>
            <a:ext cx="8334375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549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BPEq</a:t>
            </a:r>
            <a:r>
              <a:rPr lang="pt-BR" dirty="0"/>
              <a:t> NA PRÁTICA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" name="Gráfico 9" descr="Usuários com preenchimento sólido">
            <a:extLst>
              <a:ext uri="{FF2B5EF4-FFF2-40B4-BE49-F238E27FC236}">
                <a16:creationId xmlns:a16="http://schemas.microsoft.com/office/drawing/2014/main" id="{7968B6FF-1076-4C11-8025-422FC1A8BB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6537" y="2565767"/>
            <a:ext cx="3552292" cy="3552292"/>
          </a:xfrm>
          <a:prstGeom prst="rect">
            <a:avLst/>
          </a:prstGeom>
        </p:spPr>
      </p:pic>
      <p:sp>
        <p:nvSpPr>
          <p:cNvPr id="11" name="Balão de Fala: Retângulo com Cantos Arredondados 10">
            <a:extLst>
              <a:ext uri="{FF2B5EF4-FFF2-40B4-BE49-F238E27FC236}">
                <a16:creationId xmlns:a16="http://schemas.microsoft.com/office/drawing/2014/main" id="{CA92AA07-2906-49BF-A19A-631A8496E438}"/>
              </a:ext>
            </a:extLst>
          </p:cNvPr>
          <p:cNvSpPr/>
          <p:nvPr/>
        </p:nvSpPr>
        <p:spPr>
          <a:xfrm>
            <a:off x="3669737" y="2359467"/>
            <a:ext cx="1465224" cy="766200"/>
          </a:xfrm>
          <a:prstGeom prst="wedgeRoundRectCallout">
            <a:avLst>
              <a:gd name="adj1" fmla="val 484"/>
              <a:gd name="adj2" fmla="val 91851"/>
              <a:gd name="adj3" fmla="val 16667"/>
            </a:avLst>
          </a:prstGeom>
          <a:noFill/>
          <a:ln w="38100">
            <a:solidFill>
              <a:srgbClr val="C7D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>
                <a:solidFill>
                  <a:schemeClr val="tx1"/>
                </a:solidFill>
              </a:rPr>
              <a:t>CPPD</a:t>
            </a:r>
          </a:p>
        </p:txBody>
      </p:sp>
      <p:sp>
        <p:nvSpPr>
          <p:cNvPr id="30" name="Balão de Fala: Retângulo com Cantos Arredondados 29">
            <a:extLst>
              <a:ext uri="{FF2B5EF4-FFF2-40B4-BE49-F238E27FC236}">
                <a16:creationId xmlns:a16="http://schemas.microsoft.com/office/drawing/2014/main" id="{DC7F64D3-BBA2-47BB-8FED-0840CD88BB3D}"/>
              </a:ext>
            </a:extLst>
          </p:cNvPr>
          <p:cNvSpPr/>
          <p:nvPr/>
        </p:nvSpPr>
        <p:spPr>
          <a:xfrm>
            <a:off x="2409669" y="2615601"/>
            <a:ext cx="1446028" cy="713708"/>
          </a:xfrm>
          <a:prstGeom prst="wedgeRoundRectCallout">
            <a:avLst>
              <a:gd name="adj1" fmla="val -8463"/>
              <a:gd name="adj2" fmla="val 101959"/>
              <a:gd name="adj3" fmla="val 16667"/>
            </a:avLst>
          </a:prstGeom>
          <a:noFill/>
          <a:ln w="38100">
            <a:solidFill>
              <a:srgbClr val="3F53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</a:rPr>
              <a:t>DIMOV</a:t>
            </a:r>
          </a:p>
        </p:txBody>
      </p:sp>
      <p:sp>
        <p:nvSpPr>
          <p:cNvPr id="31" name="Balão de Fala: Retângulo com Cantos Arredondados 30">
            <a:extLst>
              <a:ext uri="{FF2B5EF4-FFF2-40B4-BE49-F238E27FC236}">
                <a16:creationId xmlns:a16="http://schemas.microsoft.com/office/drawing/2014/main" id="{869D1DAC-FBF4-4F47-B721-4C747D06CC2F}"/>
              </a:ext>
            </a:extLst>
          </p:cNvPr>
          <p:cNvSpPr/>
          <p:nvPr/>
        </p:nvSpPr>
        <p:spPr>
          <a:xfrm>
            <a:off x="1168107" y="2302604"/>
            <a:ext cx="1552354" cy="669851"/>
          </a:xfrm>
          <a:prstGeom prst="wedgeRoundRectCallout">
            <a:avLst>
              <a:gd name="adj1" fmla="val -3673"/>
              <a:gd name="adj2" fmla="val 102183"/>
              <a:gd name="adj3" fmla="val 16667"/>
            </a:avLst>
          </a:prstGeom>
          <a:noFill/>
          <a:ln w="38100">
            <a:solidFill>
              <a:srgbClr val="C7D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</a:rPr>
              <a:t>ATA</a:t>
            </a:r>
          </a:p>
        </p:txBody>
      </p:sp>
      <p:pic>
        <p:nvPicPr>
          <p:cNvPr id="13" name="Gráfico 12" descr="Usuário com preenchimento sólido">
            <a:extLst>
              <a:ext uri="{FF2B5EF4-FFF2-40B4-BE49-F238E27FC236}">
                <a16:creationId xmlns:a16="http://schemas.microsoft.com/office/drawing/2014/main" id="{ED5E465C-A59C-4010-BF43-E18195D78F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02349" y="3423917"/>
            <a:ext cx="2009639" cy="2009639"/>
          </a:xfrm>
          <a:prstGeom prst="rect">
            <a:avLst/>
          </a:prstGeom>
        </p:spPr>
      </p:pic>
      <p:sp>
        <p:nvSpPr>
          <p:cNvPr id="34" name="Balão de Fala: Retângulo com Cantos Arredondados 33">
            <a:extLst>
              <a:ext uri="{FF2B5EF4-FFF2-40B4-BE49-F238E27FC236}">
                <a16:creationId xmlns:a16="http://schemas.microsoft.com/office/drawing/2014/main" id="{DDC961BD-FA75-4906-B407-DD58478C13B4}"/>
              </a:ext>
            </a:extLst>
          </p:cNvPr>
          <p:cNvSpPr/>
          <p:nvPr/>
        </p:nvSpPr>
        <p:spPr>
          <a:xfrm>
            <a:off x="4908829" y="2615601"/>
            <a:ext cx="1606891" cy="659191"/>
          </a:xfrm>
          <a:prstGeom prst="wedgeRoundRectCallout">
            <a:avLst>
              <a:gd name="adj1" fmla="val -25228"/>
              <a:gd name="adj2" fmla="val 100506"/>
              <a:gd name="adj3" fmla="val 16667"/>
            </a:avLst>
          </a:prstGeom>
          <a:noFill/>
          <a:ln w="38100">
            <a:solidFill>
              <a:srgbClr val="3F53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</a:rPr>
              <a:t>DICON</a:t>
            </a:r>
          </a:p>
        </p:txBody>
      </p:sp>
    </p:spTree>
    <p:extLst>
      <p:ext uri="{BB962C8B-B14F-4D97-AF65-F5344CB8AC3E}">
        <p14:creationId xmlns:p14="http://schemas.microsoft.com/office/powerpoint/2010/main" val="60145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 animBg="1"/>
      <p:bldP spid="31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919D232-C8BD-4F5B-944A-4BFB84BAC6F1}"/>
              </a:ext>
            </a:extLst>
          </p:cNvPr>
          <p:cNvSpPr txBox="1"/>
          <p:nvPr/>
        </p:nvSpPr>
        <p:spPr>
          <a:xfrm>
            <a:off x="1669311" y="1988288"/>
            <a:ext cx="626257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ctr" rtl="0">
              <a:spcBef>
                <a:spcPts val="36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Pró-Reitoria de Gestão de Pessoas</a:t>
            </a:r>
            <a:endParaRPr lang="pt-BR" b="0" dirty="0">
              <a:effectLst/>
            </a:endParaRPr>
          </a:p>
          <a:p>
            <a:pPr indent="-342900" algn="ctr" rtl="0">
              <a:spcBef>
                <a:spcPts val="360"/>
              </a:spcBef>
              <a:spcAft>
                <a:spcPts val="0"/>
              </a:spcAft>
            </a:pPr>
            <a:br>
              <a:rPr lang="pt-BR" b="0" dirty="0">
                <a:effectLst/>
              </a:rPr>
            </a:b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Coordenadoria de Desenvolvimento e Capacitação</a:t>
            </a:r>
            <a:endParaRPr lang="pt-BR" b="0" dirty="0">
              <a:effectLst/>
            </a:endParaRPr>
          </a:p>
          <a:p>
            <a:pPr indent="-342900" algn="ctr" rtl="0">
              <a:spcBef>
                <a:spcPts val="360"/>
              </a:spcBef>
              <a:spcAft>
                <a:spcPts val="0"/>
              </a:spcAft>
            </a:pPr>
            <a:br>
              <a:rPr lang="pt-BR" b="0" dirty="0">
                <a:effectLst/>
              </a:rPr>
            </a:b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Divisão de Dimensionamento e Movimentação</a:t>
            </a:r>
            <a:endParaRPr lang="pt-BR" b="0" dirty="0">
              <a:effectLst/>
            </a:endParaRPr>
          </a:p>
          <a:p>
            <a:pPr indent="-342900" algn="ctr" rtl="0">
              <a:spcBef>
                <a:spcPts val="360"/>
              </a:spcBef>
              <a:spcAft>
                <a:spcPts val="0"/>
              </a:spcAft>
            </a:pPr>
            <a:r>
              <a:rPr lang="pt-BR" sz="1500" dirty="0"/>
              <a:t>dimov@ufc.br</a:t>
            </a:r>
            <a:br>
              <a:rPr lang="pt-BR" dirty="0"/>
            </a:br>
            <a:endParaRPr lang="pt-BR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070906D-B759-41A8-9034-836742B20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866" y="600652"/>
            <a:ext cx="859497" cy="116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229</Words>
  <Application>Microsoft Office PowerPoint</Application>
  <PresentationFormat>Apresentação na tela (16:9)</PresentationFormat>
  <Paragraphs>78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Roboto Condensed Light</vt:lpstr>
      <vt:lpstr>rawline</vt:lpstr>
      <vt:lpstr>Arvo</vt:lpstr>
      <vt:lpstr>Roboto Condensed</vt:lpstr>
      <vt:lpstr>Arial</vt:lpstr>
      <vt:lpstr>Salerio template</vt:lpstr>
      <vt:lpstr>PROGEP NA PRÁTICA  Banco de Professor  Equivalente</vt:lpstr>
      <vt:lpstr>FUNDAMENTAÇÃO LEGAL</vt:lpstr>
      <vt:lpstr>FATORES DE CONVERSÃO</vt:lpstr>
      <vt:lpstr>O BANCO</vt:lpstr>
      <vt:lpstr>O BANCO</vt:lpstr>
      <vt:lpstr>DADOS DA UFC</vt:lpstr>
      <vt:lpstr>DADOS DA UFC</vt:lpstr>
      <vt:lpstr>BPEq NA PRÁTICA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Banco de Professor  Equivalente</dc:title>
  <cp:lastModifiedBy>Rebeka Sotero</cp:lastModifiedBy>
  <cp:revision>32</cp:revision>
  <dcterms:modified xsi:type="dcterms:W3CDTF">2021-02-23T01:23:02Z</dcterms:modified>
</cp:coreProperties>
</file>